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69" r:id="rId2"/>
    <p:sldId id="257" r:id="rId3"/>
    <p:sldId id="258" r:id="rId4"/>
    <p:sldId id="264" r:id="rId5"/>
    <p:sldId id="265" r:id="rId6"/>
    <p:sldId id="266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79;&#1072;%202022%20%20&#1075;&#1086;&#1076;%20&#1086;&#1088;&#1080;&#1075;&#1080;&#1085;&#1072;&#1083;\&#1055;&#1088;&#1077;&#1079;&#1077;&#1085;&#1090;&#1072;&#1094;&#1080;&#1103;%20&#1042;&#1050;%20&#1079;&#1072;%202022%20&#1075;&#1086;&#1076;%20-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79;&#1072;%202022%20%20&#1075;&#1086;&#1076;%20&#1086;&#1088;&#1080;&#1075;&#1080;&#1085;&#1072;&#1083;\&#1055;&#1088;&#1077;&#1079;&#1077;&#1085;&#1090;&#1072;&#1094;&#1080;&#1103;%20&#1042;&#1050;%20&#1079;&#1072;%202022%20&#1075;&#1086;&#1076;%20-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'ст-ра  дохода за 9 месяцев 2019'!$A$2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8.3333333333333384E-3"/>
                  <c:y val="3.703703703703705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6296296296296328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9 месяцев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9 месяцев 2019'!$B$2:$C$2</c:f>
              <c:numCache>
                <c:formatCode>General</c:formatCode>
                <c:ptCount val="2"/>
                <c:pt idx="0">
                  <c:v>20992.420000000002</c:v>
                </c:pt>
                <c:pt idx="1">
                  <c:v>21633.41</c:v>
                </c:pt>
              </c:numCache>
            </c:numRef>
          </c:val>
        </c:ser>
        <c:ser>
          <c:idx val="1"/>
          <c:order val="1"/>
          <c:tx>
            <c:strRef>
              <c:f>'ст-ра  дохода за 9 месяцев 2019'!$A$3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1"/>
                  <c:y val="-4.6296296296296328E-3"/>
                </c:manualLayout>
              </c:layout>
              <c:showVal val="1"/>
            </c:dLbl>
            <c:dLbl>
              <c:idx val="1"/>
              <c:layout>
                <c:manualLayout>
                  <c:x val="0.10833333333333336"/>
                  <c:y val="-1.851851851851852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9 месяцев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9 месяцев 2019'!$B$3:$C$3</c:f>
              <c:numCache>
                <c:formatCode>General</c:formatCode>
                <c:ptCount val="2"/>
                <c:pt idx="0">
                  <c:v>24813</c:v>
                </c:pt>
                <c:pt idx="1">
                  <c:v>25505.980000000003</c:v>
                </c:pt>
              </c:numCache>
            </c:numRef>
          </c:val>
        </c:ser>
        <c:ser>
          <c:idx val="2"/>
          <c:order val="2"/>
          <c:tx>
            <c:strRef>
              <c:f>'ст-ра  дохода за 9 месяцев 2019'!$A$4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1.111111111111112E-2"/>
                  <c:y val="-6.0185185185185161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9 месяцев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9 месяцев 2019'!$B$4:$C$4</c:f>
              <c:numCache>
                <c:formatCode>0.0</c:formatCode>
                <c:ptCount val="2"/>
                <c:pt idx="0">
                  <c:v>112672.1</c:v>
                </c:pt>
                <c:pt idx="1">
                  <c:v>110035.8</c:v>
                </c:pt>
              </c:numCache>
            </c:numRef>
          </c:val>
        </c:ser>
        <c:ser>
          <c:idx val="3"/>
          <c:order val="3"/>
          <c:tx>
            <c:strRef>
              <c:f>'ст-ра  дохода за 9 месяцев 2019'!$A$5</c:f>
              <c:strCache>
                <c:ptCount val="1"/>
              </c:strCache>
            </c:strRef>
          </c:tx>
          <c:cat>
            <c:strRef>
              <c:f>'ст-ра  дохода за 9 месяцев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9 месяцев 2019'!$B$5:$C$5</c:f>
              <c:numCache>
                <c:formatCode>General</c:formatCode>
                <c:ptCount val="2"/>
              </c:numCache>
            </c:numRef>
          </c:val>
        </c:ser>
        <c:shape val="cylinder"/>
        <c:axId val="84091264"/>
        <c:axId val="84092800"/>
        <c:axId val="0"/>
      </c:bar3DChart>
      <c:catAx>
        <c:axId val="84091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92800"/>
        <c:crosses val="autoZero"/>
        <c:auto val="1"/>
        <c:lblAlgn val="ctr"/>
        <c:lblOffset val="100"/>
      </c:catAx>
      <c:valAx>
        <c:axId val="84092800"/>
        <c:scaling>
          <c:orientation val="minMax"/>
        </c:scaling>
        <c:axPos val="l"/>
        <c:majorGridlines/>
        <c:numFmt formatCode="General" sourceLinked="1"/>
        <c:tickLblPos val="nextTo"/>
        <c:crossAx val="84091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9"/>
          <c:dLbls>
            <c:showVal val="1"/>
            <c:showLeaderLines val="1"/>
          </c:dLbls>
          <c:cat>
            <c:strRef>
              <c:f>'структура расходов '!$A$5:$A$14</c:f>
              <c:strCache>
                <c:ptCount val="10"/>
                <c:pt idx="0">
                  <c:v>Общегосударственные расходы </c:v>
                </c:pt>
                <c:pt idx="1">
                  <c:v>Другие общегосударственные расходы </c:v>
                </c:pt>
                <c:pt idx="2">
                  <c:v>Национальная оборона </c:v>
                </c:pt>
                <c:pt idx="3">
                  <c:v>Национальная экономика </c:v>
                </c:pt>
                <c:pt idx="4">
                  <c:v>Национальная безопасность правохранительная деятельность  </c:v>
                </c:pt>
                <c:pt idx="5">
                  <c:v>Жилищно-коммунальное хозяйство </c:v>
                </c:pt>
                <c:pt idx="6">
                  <c:v>Охрана окружающей среды</c:v>
                </c:pt>
                <c:pt idx="7">
                  <c:v>Культура, кинематография </c:v>
                </c:pt>
                <c:pt idx="8">
                  <c:v>Физическая культура и спорт </c:v>
                </c:pt>
                <c:pt idx="9">
                  <c:v>Социальная политика </c:v>
                </c:pt>
              </c:strCache>
            </c:strRef>
          </c:cat>
          <c:val>
            <c:numRef>
              <c:f>'структура расходов '!$B$5:$B$14</c:f>
              <c:numCache>
                <c:formatCode>#,##0.00</c:formatCode>
                <c:ptCount val="10"/>
                <c:pt idx="0">
                  <c:v>17679.2</c:v>
                </c:pt>
                <c:pt idx="1">
                  <c:v>3348.5</c:v>
                </c:pt>
                <c:pt idx="2">
                  <c:v>969.6</c:v>
                </c:pt>
                <c:pt idx="3">
                  <c:v>2356.3000000000002</c:v>
                </c:pt>
                <c:pt idx="4">
                  <c:v>54.5</c:v>
                </c:pt>
                <c:pt idx="5">
                  <c:v>100168.3</c:v>
                </c:pt>
                <c:pt idx="6">
                  <c:v>0</c:v>
                </c:pt>
                <c:pt idx="7">
                  <c:v>14518.1</c:v>
                </c:pt>
                <c:pt idx="8">
                  <c:v>396</c:v>
                </c:pt>
                <c:pt idx="9">
                  <c:v>108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Glbuh\Music\Desktop\фото на магниты В.Казым\благ-во\_DSC0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6632"/>
            <a:ext cx="8100392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259632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Информация о бюджете сельского поселения Верхнеказымский за 2022 год</a:t>
            </a:r>
          </a:p>
        </p:txBody>
      </p:sp>
      <p:pic>
        <p:nvPicPr>
          <p:cNvPr id="8" name="Picture 5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01008"/>
            <a:ext cx="410445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501008"/>
            <a:ext cx="399593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16"/>
            <a:ext cx="7931224" cy="68453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452628" indent="-342900" algn="just">
              <a:lnSpc>
                <a:spcPct val="150000"/>
              </a:lnSpc>
              <a:buNone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           № 145-ФЗ, приказом Министерства финансов Российской Федерации от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4160" y="14904"/>
            <a:ext cx="8280920" cy="864096"/>
          </a:xfrm>
        </p:spPr>
        <p:txBody>
          <a:bodyPr>
            <a:noAutofit/>
          </a:bodyPr>
          <a:lstStyle/>
          <a:p>
            <a:pPr algn="ctr"/>
            <a:r>
              <a:rPr lang="ru-RU" sz="2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                       за 2022 год  (тыс. руб.) </a:t>
            </a:r>
            <a:endParaRPr lang="ru-RU" sz="21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115616" y="908720"/>
          <a:ext cx="78488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008" y="0"/>
            <a:ext cx="8219256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401788"/>
              </p:ext>
            </p:extLst>
          </p:nvPr>
        </p:nvGraphicFramePr>
        <p:xfrm>
          <a:off x="1043608" y="1196752"/>
          <a:ext cx="8100392" cy="566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543"/>
                <a:gridCol w="2003324"/>
                <a:gridCol w="2177525"/>
              </a:tblGrid>
              <a:tr h="67681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года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681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18895,1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19329,6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7157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1702,0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1904,8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702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имущество, в том числе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681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206,0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74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662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</a:p>
                  </a:txBody>
                  <a:tcPr/>
                </a:tc>
              </a:tr>
              <a:tr h="54269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56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20992,3</a:t>
                      </a:r>
                      <a:endPara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21633,35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89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4080" y="0"/>
            <a:ext cx="8538152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                                   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2022 год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9535691"/>
              </p:ext>
            </p:extLst>
          </p:nvPr>
        </p:nvGraphicFramePr>
        <p:xfrm>
          <a:off x="1043608" y="476672"/>
          <a:ext cx="8100392" cy="6069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504"/>
                <a:gridCol w="2351640"/>
                <a:gridCol w="2003248"/>
              </a:tblGrid>
              <a:tr h="11232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2022 года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668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563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бюджетов сельских поселений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282,9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072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072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24114,0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24729,9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23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24813,10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25506,1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7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7264" y="33184"/>
            <a:ext cx="864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2022 год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8203856"/>
              </p:ext>
            </p:extLst>
          </p:nvPr>
        </p:nvGraphicFramePr>
        <p:xfrm>
          <a:off x="1115616" y="764704"/>
          <a:ext cx="7848872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524"/>
                <a:gridCol w="2165558"/>
                <a:gridCol w="2255790"/>
              </a:tblGrid>
              <a:tr h="62824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2022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</a:tr>
              <a:tr h="10512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112672,1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110035,8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30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7090,6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30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22647,0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22647,0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90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90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местным бюджетам на выполнение передаваемых полномочий субъектов Российской Федерации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90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государственную регистрацию актов гражданского состояния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90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14316,1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38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8568952" cy="576064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по основным мероприятиям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                                 «Реализация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полномочий органов местного самоуправления на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2017-2023 годы»                    сельского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Верхнеказымский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b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59632" y="980728"/>
          <a:ext cx="76328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lbuh\Music\Desktop\IMG-20220802-WA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7848872" cy="64087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332656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4853</TotalTime>
  <Words>298</Words>
  <Application>Microsoft Office PowerPoint</Application>
  <PresentationFormat>Экран (4:3)</PresentationFormat>
  <Paragraphs>107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Структура доходов  сельского поселения Верхнеказымский                        за 2022 год  (тыс. руб.) </vt:lpstr>
      <vt:lpstr>Исполнение  налоговых доходов бюджета сельского  поселения Верхнеказымский за 2022 год </vt:lpstr>
      <vt:lpstr>Состав неналоговых доходов бюджета                                     сельского поселения Верхнеказымский за 2022 год </vt:lpstr>
      <vt:lpstr>Состав безвозмездных поступлений  сельского поселения Верхнеказымский за 2022 год  </vt:lpstr>
      <vt:lpstr>Исполнение  расходов по основным мероприятиям муниципальной программы                                  «Реализация полномочий органов местного самоуправления на 2017-2023 годы»                    сельского поселения Верхнеказымский за 2022 год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Kalmairova</cp:lastModifiedBy>
  <cp:revision>219</cp:revision>
  <dcterms:created xsi:type="dcterms:W3CDTF">2015-06-08T04:38:35Z</dcterms:created>
  <dcterms:modified xsi:type="dcterms:W3CDTF">2023-02-09T06:46:11Z</dcterms:modified>
</cp:coreProperties>
</file>